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58" r:id="rId4"/>
    <p:sldId id="259" r:id="rId5"/>
    <p:sldId id="263" r:id="rId6"/>
    <p:sldId id="265" r:id="rId7"/>
    <p:sldId id="266" r:id="rId8"/>
    <p:sldId id="268" r:id="rId9"/>
    <p:sldId id="269" r:id="rId10"/>
    <p:sldId id="270" r:id="rId11"/>
    <p:sldId id="267" r:id="rId12"/>
    <p:sldId id="271" r:id="rId13"/>
    <p:sldId id="272" r:id="rId14"/>
    <p:sldId id="275" r:id="rId15"/>
    <p:sldId id="273" r:id="rId16"/>
    <p:sldId id="274"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فرعي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وان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ar-SA" smtClean="0"/>
              <a:t>انقر لتحرير نمط العنوان الرئيسي</a:t>
            </a:r>
            <a:endParaRPr kumimoji="0" lang="en-US"/>
          </a:p>
        </p:txBody>
      </p:sp>
      <p:cxnSp>
        <p:nvCxnSpPr>
          <p:cNvPr id="8" name="رابط مستقيم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شكل بيضاوي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عنصر نائب للتاريخ 14"/>
          <p:cNvSpPr>
            <a:spLocks noGrp="1"/>
          </p:cNvSpPr>
          <p:nvPr>
            <p:ph type="dt" sz="half" idx="10"/>
          </p:nvPr>
        </p:nvSpPr>
        <p:spPr/>
        <p:txBody>
          <a:bodyPr/>
          <a:lstStyle/>
          <a:p>
            <a:fld id="{07D134BF-12EC-4B18-AC90-582B8DDBE137}" type="datetimeFigureOut">
              <a:rPr lang="ar-IQ" smtClean="0"/>
              <a:t>19/03/1441</a:t>
            </a:fld>
            <a:endParaRPr lang="ar-IQ"/>
          </a:p>
        </p:txBody>
      </p:sp>
      <p:sp>
        <p:nvSpPr>
          <p:cNvPr id="16" name="عنصر نائب لرقم الشريحة 15"/>
          <p:cNvSpPr>
            <a:spLocks noGrp="1"/>
          </p:cNvSpPr>
          <p:nvPr>
            <p:ph type="sldNum" sz="quarter" idx="11"/>
          </p:nvPr>
        </p:nvSpPr>
        <p:spPr/>
        <p:txBody>
          <a:bodyPr/>
          <a:lstStyle/>
          <a:p>
            <a:fld id="{1094B3AD-B085-4BE1-AAA6-EFC0BE9A0ADF}" type="slidenum">
              <a:rPr lang="ar-IQ" smtClean="0"/>
              <a:t>‹#›</a:t>
            </a:fld>
            <a:endParaRPr lang="ar-IQ"/>
          </a:p>
        </p:txBody>
      </p:sp>
      <p:sp>
        <p:nvSpPr>
          <p:cNvPr id="17" name="عنصر نائب للتذييل 16"/>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457200" y="1524000"/>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4" name="عنصر نائب للتاريخ 13"/>
          <p:cNvSpPr>
            <a:spLocks noGrp="1"/>
          </p:cNvSpPr>
          <p:nvPr>
            <p:ph type="dt" sz="half" idx="14"/>
          </p:nvPr>
        </p:nvSpPr>
        <p:spPr/>
        <p:txBody>
          <a:bodyPr/>
          <a:lstStyle/>
          <a:p>
            <a:fld id="{07D134BF-12EC-4B18-AC90-582B8DDBE137}" type="datetimeFigureOut">
              <a:rPr lang="ar-IQ" smtClean="0"/>
              <a:t>19/03/1441</a:t>
            </a:fld>
            <a:endParaRPr lang="ar-IQ"/>
          </a:p>
        </p:txBody>
      </p:sp>
      <p:sp>
        <p:nvSpPr>
          <p:cNvPr id="15" name="عنصر نائب لرقم الشريحة 14"/>
          <p:cNvSpPr>
            <a:spLocks noGrp="1"/>
          </p:cNvSpPr>
          <p:nvPr>
            <p:ph type="sldNum" sz="quarter" idx="15"/>
          </p:nvPr>
        </p:nvSpPr>
        <p:spPr/>
        <p:txBody>
          <a:bodyPr/>
          <a:lstStyle>
            <a:lvl1pPr algn="ctr">
              <a:defRPr/>
            </a:lvl1pPr>
          </a:lstStyle>
          <a:p>
            <a:fld id="{1094B3AD-B085-4BE1-AAA6-EFC0BE9A0ADF}" type="slidenum">
              <a:rPr lang="ar-IQ" smtClean="0"/>
              <a:t>‹#›</a:t>
            </a:fld>
            <a:endParaRPr lang="ar-IQ"/>
          </a:p>
        </p:txBody>
      </p:sp>
      <p:sp>
        <p:nvSpPr>
          <p:cNvPr id="16" name="عنصر نائب للتذييل 15"/>
          <p:cNvSpPr>
            <a:spLocks noGrp="1"/>
          </p:cNvSpPr>
          <p:nvPr>
            <p:ph type="ftr" sz="quarter" idx="16"/>
          </p:nvPr>
        </p:nvSpPr>
        <p:spPr/>
        <p:txBody>
          <a:bodyPr/>
          <a:lstStyle/>
          <a:p>
            <a:endParaRPr lang="ar-IQ"/>
          </a:p>
        </p:txBody>
      </p:sp>
      <p:sp>
        <p:nvSpPr>
          <p:cNvPr id="17" name="عنوان 16"/>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094B3AD-B085-4BE1-AAA6-EFC0BE9A0ADF}" type="slidenum">
              <a:rPr lang="ar-IQ" smtClean="0"/>
              <a:t>‹#›</a:t>
            </a:fld>
            <a:endParaRPr lang="ar-IQ"/>
          </a:p>
        </p:txBody>
      </p:sp>
      <p:sp>
        <p:nvSpPr>
          <p:cNvPr id="2" name="عنوان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cxnSp>
        <p:nvCxnSpPr>
          <p:cNvPr id="7" name="رابط مستقيم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عنصر نائب للتاريخ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094B3AD-B085-4BE1-AAA6-EFC0BE9A0ADF}" type="slidenum">
              <a:rPr lang="ar-IQ" smtClean="0"/>
              <a:t>‹#›</a:t>
            </a:fld>
            <a:endParaRPr lang="ar-IQ"/>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11" name="عنصر نائب للمحتوى 10"/>
          <p:cNvSpPr>
            <a:spLocks noGrp="1"/>
          </p:cNvSpPr>
          <p:nvPr>
            <p:ph sz="half" idx="1"/>
          </p:nvPr>
        </p:nvSpPr>
        <p:spPr>
          <a:xfrm>
            <a:off x="457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9" name="عنصر نائب لرقم الشريحة 8"/>
          <p:cNvSpPr>
            <a:spLocks noGrp="1"/>
          </p:cNvSpPr>
          <p:nvPr>
            <p:ph type="sldNum" sz="quarter" idx="12"/>
          </p:nvPr>
        </p:nvSpPr>
        <p:spPr/>
        <p:txBody>
          <a:bodyPr/>
          <a:lstStyle/>
          <a:p>
            <a:fld id="{1094B3AD-B085-4BE1-AAA6-EFC0BE9A0ADF}" type="slidenum">
              <a:rPr lang="ar-IQ" smtClean="0"/>
              <a:t>‹#›</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7" name="عنصر نائب للتاريخ 6"/>
          <p:cNvSpPr>
            <a:spLocks noGrp="1"/>
          </p:cNvSpPr>
          <p:nvPr>
            <p:ph type="dt" sz="half" idx="10"/>
          </p:nvPr>
        </p:nvSpPr>
        <p:spPr/>
        <p:txBody>
          <a:bodyPr/>
          <a:lstStyle/>
          <a:p>
            <a:fld id="{07D134BF-12EC-4B18-AC90-582B8DDBE137}" type="datetimeFigureOut">
              <a:rPr lang="ar-IQ" smtClean="0"/>
              <a:t>19/03/1441</a:t>
            </a:fld>
            <a:endParaRPr lang="ar-IQ"/>
          </a:p>
        </p:txBody>
      </p:sp>
      <p:sp>
        <p:nvSpPr>
          <p:cNvPr id="3" name="عنصر نائب للنص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32" name="عنصر نائب للمحتوى 31"/>
          <p:cNvSpPr>
            <a:spLocks noGrp="1"/>
          </p:cNvSpPr>
          <p:nvPr>
            <p:ph sz="half" idx="2"/>
          </p:nvPr>
        </p:nvSpPr>
        <p:spPr>
          <a:xfrm>
            <a:off x="457200"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4" name="عنصر نائب للمحتوى 33"/>
          <p:cNvSpPr>
            <a:spLocks noGrp="1"/>
          </p:cNvSpPr>
          <p:nvPr>
            <p:ph sz="quarter" idx="4"/>
          </p:nvPr>
        </p:nvSpPr>
        <p:spPr>
          <a:xfrm>
            <a:off x="4649788"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 name="عنوان 1"/>
          <p:cNvSpPr>
            <a:spLocks noGrp="1"/>
          </p:cNvSpPr>
          <p:nvPr>
            <p:ph type="title"/>
          </p:nvPr>
        </p:nvSpPr>
        <p:spPr>
          <a:xfrm>
            <a:off x="457200" y="155448"/>
            <a:ext cx="8229600" cy="1143000"/>
          </a:xfrm>
        </p:spPr>
        <p:txBody>
          <a:bodyPr anchor="b" anchorCtr="0"/>
          <a:lstStyle>
            <a:lvl1pPr>
              <a:defRPr/>
            </a:lvl1pPr>
          </a:lstStyle>
          <a:p>
            <a:r>
              <a:rPr kumimoji="0" lang="ar-SA" smtClean="0"/>
              <a:t>انقر لتحرير نمط العنوان الرئيسي</a:t>
            </a:r>
            <a:endParaRPr kumimoji="0" lang="en-US"/>
          </a:p>
        </p:txBody>
      </p:sp>
      <p:sp>
        <p:nvSpPr>
          <p:cNvPr id="12" name="عنصر نائب للنص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cxnSp>
        <p:nvCxnSpPr>
          <p:cNvPr id="10" name="رابط مستقيم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07D134BF-12EC-4B18-AC90-582B8DDBE137}" type="datetimeFigureOut">
              <a:rPr lang="ar-IQ" smtClean="0"/>
              <a:t>19/03/1441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094B3AD-B085-4BE1-AAA6-EFC0BE9A0ADF}" type="slidenum">
              <a:rPr lang="ar-IQ" smtClean="0"/>
              <a:t>‹#›</a:t>
            </a:fld>
            <a:endParaRPr lang="ar-IQ"/>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7D134BF-12EC-4B18-AC90-582B8DDBE137}" type="datetimeFigureOut">
              <a:rPr lang="ar-IQ" smtClean="0"/>
              <a:t>19/03/1441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9" name="عنصر نائب للمحتوى 28"/>
          <p:cNvSpPr>
            <a:spLocks noGrp="1"/>
          </p:cNvSpPr>
          <p:nvPr>
            <p:ph sz="quarter" idx="1"/>
          </p:nvPr>
        </p:nvSpPr>
        <p:spPr>
          <a:xfrm>
            <a:off x="457200" y="457200"/>
            <a:ext cx="62484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 name="عنصر نائب للنص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31" name="عنوان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8" name="عنصر نائب للتاريخ 7"/>
          <p:cNvSpPr>
            <a:spLocks noGrp="1"/>
          </p:cNvSpPr>
          <p:nvPr>
            <p:ph type="dt" sz="half" idx="14"/>
          </p:nvPr>
        </p:nvSpPr>
        <p:spPr/>
        <p:txBody>
          <a:bodyPr/>
          <a:lstStyle/>
          <a:p>
            <a:fld id="{07D134BF-12EC-4B18-AC90-582B8DDBE137}" type="datetimeFigureOut">
              <a:rPr lang="ar-IQ" smtClean="0"/>
              <a:t>19/03/1441</a:t>
            </a:fld>
            <a:endParaRPr lang="ar-IQ"/>
          </a:p>
        </p:txBody>
      </p:sp>
      <p:sp>
        <p:nvSpPr>
          <p:cNvPr id="9" name="عنصر نائب لرقم الشريحة 8"/>
          <p:cNvSpPr>
            <a:spLocks noGrp="1"/>
          </p:cNvSpPr>
          <p:nvPr>
            <p:ph type="sldNum" sz="quarter" idx="15"/>
          </p:nvPr>
        </p:nvSpPr>
        <p:spPr/>
        <p:txBody>
          <a:bodyPr/>
          <a:lstStyle/>
          <a:p>
            <a:fld id="{1094B3AD-B085-4BE1-AAA6-EFC0BE9A0ADF}" type="slidenum">
              <a:rPr lang="ar-IQ" smtClean="0"/>
              <a:t>‹#›</a:t>
            </a:fld>
            <a:endParaRPr lang="ar-IQ"/>
          </a:p>
        </p:txBody>
      </p:sp>
      <p:sp>
        <p:nvSpPr>
          <p:cNvPr id="10" name="عنصر نائب للتذييل 9"/>
          <p:cNvSpPr>
            <a:spLocks noGrp="1"/>
          </p:cNvSpPr>
          <p:nvPr>
            <p:ph type="ftr" sz="quarter" idx="16"/>
          </p:nvPr>
        </p:nvSpPr>
        <p:spPr/>
        <p:txBody>
          <a:bodyPr/>
          <a:lstStyle/>
          <a:p>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ar-SA" smtClean="0"/>
              <a:t>انقر فوق الأيقونة لإضافة صورة</a:t>
            </a:r>
            <a:endParaRPr kumimoji="0" lang="en-US"/>
          </a:p>
        </p:txBody>
      </p:sp>
      <p:sp>
        <p:nvSpPr>
          <p:cNvPr id="4" name="عنصر نائب للنص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p:txBody>
          <a:bodyPr/>
          <a:lstStyle/>
          <a:p>
            <a:fld id="{07D134BF-12EC-4B18-AC90-582B8DDBE137}" type="datetimeFigureOut">
              <a:rPr lang="ar-IQ" smtClean="0"/>
              <a:t>19/03/1441</a:t>
            </a:fld>
            <a:endParaRPr lang="ar-IQ"/>
          </a:p>
        </p:txBody>
      </p:sp>
      <p:sp>
        <p:nvSpPr>
          <p:cNvPr id="9" name="عنصر نائب لرقم الشريحة 8"/>
          <p:cNvSpPr>
            <a:spLocks noGrp="1"/>
          </p:cNvSpPr>
          <p:nvPr>
            <p:ph type="sldNum" sz="quarter" idx="11"/>
          </p:nvPr>
        </p:nvSpPr>
        <p:spPr/>
        <p:txBody>
          <a:bodyPr/>
          <a:lstStyle/>
          <a:p>
            <a:fld id="{1094B3AD-B085-4BE1-AAA6-EFC0BE9A0ADF}" type="slidenum">
              <a:rPr lang="ar-IQ" smtClean="0"/>
              <a:t>‹#›</a:t>
            </a:fld>
            <a:endParaRPr lang="ar-IQ"/>
          </a:p>
        </p:txBody>
      </p:sp>
      <p:sp>
        <p:nvSpPr>
          <p:cNvPr id="10" name="عنصر نائب للتذييل 9"/>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عنصر نائب للنص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7D134BF-12EC-4B18-AC90-582B8DDBE137}" type="datetimeFigureOut">
              <a:rPr lang="ar-IQ" smtClean="0"/>
              <a:t>19/03/1441</a:t>
            </a:fld>
            <a:endParaRPr lang="ar-IQ"/>
          </a:p>
        </p:txBody>
      </p:sp>
      <p:sp>
        <p:nvSpPr>
          <p:cNvPr id="10" name="عنصر نائب للتذييل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ar-IQ"/>
          </a:p>
        </p:txBody>
      </p:sp>
      <p:sp>
        <p:nvSpPr>
          <p:cNvPr id="22" name="عنصر نائب لرقم الشريحة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094B3AD-B085-4BE1-AAA6-EFC0BE9A0ADF}" type="slidenum">
              <a:rPr lang="ar-IQ" smtClean="0"/>
              <a:t>‹#›</a:t>
            </a:fld>
            <a:endParaRPr lang="ar-IQ"/>
          </a:p>
        </p:txBody>
      </p:sp>
      <p:sp>
        <p:nvSpPr>
          <p:cNvPr id="5" name="عنصر نائب للعنوان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ar-SA" smtClean="0"/>
              <a:t>انقر لتحرير نمط العنوان الرئيسي</a:t>
            </a:r>
            <a:endParaRPr kumimoji="0"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4437112"/>
            <a:ext cx="8352928" cy="1296144"/>
          </a:xfrm>
        </p:spPr>
        <p:txBody>
          <a:bodyPr>
            <a:noAutofit/>
          </a:bodyPr>
          <a:lstStyle/>
          <a:p>
            <a:pPr>
              <a:lnSpc>
                <a:spcPct val="115000"/>
              </a:lnSpc>
            </a:pPr>
            <a:r>
              <a:rPr lang="ar-IQ" sz="3600" b="1" dirty="0" smtClean="0">
                <a:solidFill>
                  <a:schemeClr val="tx1"/>
                </a:solidFill>
                <a:effectLst/>
                <a:latin typeface="Simplified Arabic"/>
                <a:ea typeface="Calibri"/>
                <a:cs typeface="Ali-A-Samik"/>
              </a:rPr>
              <a:t>الاستاذ المساعد الدكتور (اياد هاشم محمد)</a:t>
            </a:r>
            <a:endParaRPr lang="en-US" sz="2400" b="1" dirty="0">
              <a:solidFill>
                <a:schemeClr val="tx1"/>
              </a:solidFill>
              <a:ea typeface="Calibri"/>
              <a:cs typeface="Arial"/>
            </a:endParaRPr>
          </a:p>
          <a:p>
            <a:endParaRPr lang="ar-IQ" sz="2400" dirty="0">
              <a:solidFill>
                <a:schemeClr val="tx1"/>
              </a:solidFill>
            </a:endParaRPr>
          </a:p>
        </p:txBody>
      </p:sp>
      <p:sp>
        <p:nvSpPr>
          <p:cNvPr id="2" name="عنوان 1"/>
          <p:cNvSpPr>
            <a:spLocks noGrp="1"/>
          </p:cNvSpPr>
          <p:nvPr>
            <p:ph type="ctrTitle"/>
          </p:nvPr>
        </p:nvSpPr>
        <p:spPr>
          <a:xfrm>
            <a:off x="971600" y="3429000"/>
            <a:ext cx="7128792" cy="792088"/>
          </a:xfrm>
        </p:spPr>
        <p:txBody>
          <a:bodyPr>
            <a:noAutofit/>
          </a:bodyPr>
          <a:lstStyle/>
          <a:p>
            <a:pPr>
              <a:lnSpc>
                <a:spcPct val="115000"/>
              </a:lnSpc>
            </a:pPr>
            <a:r>
              <a:rPr lang="ar-IQ" sz="4400" dirty="0">
                <a:solidFill>
                  <a:srgbClr val="FF0000"/>
                </a:solidFill>
                <a:cs typeface="+mn-cs"/>
              </a:rPr>
              <a:t>كارين هورني 1885م – 1952م</a:t>
            </a:r>
            <a:endParaRPr lang="ar-IQ" sz="4400" dirty="0">
              <a:solidFill>
                <a:srgbClr val="FF0000"/>
              </a:solidFill>
              <a:cs typeface="+mn-cs"/>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047979"/>
          </a:xfrm>
          <a:prstGeom prst="rect">
            <a:avLst/>
          </a:prstGeom>
          <a:noFill/>
        </p:spPr>
        <p:txBody>
          <a:bodyPr wrap="square" rtlCol="1">
            <a:spAutoFit/>
          </a:bodyPr>
          <a:lstStyle/>
          <a:p>
            <a:pPr algn="ctr">
              <a:lnSpc>
                <a:spcPct val="115000"/>
              </a:lnSpc>
            </a:pPr>
            <a:r>
              <a:rPr lang="ar-IQ" dirty="0" smtClean="0">
                <a:ea typeface="Calibri"/>
                <a:cs typeface="Ali-A-Samik"/>
              </a:rPr>
              <a:t>     </a:t>
            </a:r>
            <a:r>
              <a:rPr lang="ar-IQ" b="1" dirty="0" smtClean="0">
                <a:ea typeface="Calibri"/>
                <a:cs typeface="Ali-A-Samik"/>
              </a:rPr>
              <a:t>جامعة </a:t>
            </a:r>
            <a:r>
              <a:rPr lang="ar-IQ" b="1" dirty="0">
                <a:ea typeface="Calibri"/>
                <a:cs typeface="Ali-A-Samik"/>
              </a:rPr>
              <a:t>ديالى </a:t>
            </a:r>
            <a:endParaRPr lang="en-US" sz="1050" b="1" dirty="0">
              <a:ea typeface="Calibri"/>
              <a:cs typeface="Arial"/>
            </a:endParaRPr>
          </a:p>
          <a:p>
            <a:pPr algn="ctr">
              <a:lnSpc>
                <a:spcPct val="115000"/>
              </a:lnSpc>
            </a:pPr>
            <a:r>
              <a:rPr lang="ar-IQ" b="1" dirty="0">
                <a:ea typeface="Calibri"/>
                <a:cs typeface="Ali-A-Samik"/>
              </a:rPr>
              <a:t>         كلية التربية للعلوم الانسانية </a:t>
            </a:r>
            <a:endParaRPr lang="en-US" sz="1050" b="1" dirty="0">
              <a:ea typeface="Calibri"/>
              <a:cs typeface="Arial"/>
            </a:endParaRPr>
          </a:p>
          <a:p>
            <a:pPr algn="ctr">
              <a:lnSpc>
                <a:spcPct val="115000"/>
              </a:lnSpc>
            </a:pPr>
            <a:r>
              <a:rPr lang="ar-IQ" b="1" dirty="0">
                <a:ea typeface="Calibri"/>
                <a:cs typeface="Ali-A-Samik"/>
              </a:rPr>
              <a:t>        قسم العلوم التربوية والنفسية </a:t>
            </a:r>
            <a:endParaRPr lang="en-US" sz="1050" b="1" dirty="0">
              <a:ea typeface="Calibri"/>
              <a:cs typeface="Arial"/>
            </a:endParaRPr>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781256"/>
          </a:xfrm>
        </p:spPr>
        <p:txBody>
          <a:bodyPr>
            <a:normAutofit/>
          </a:bodyPr>
          <a:lstStyle/>
          <a:p>
            <a:pPr algn="r" rtl="1"/>
            <a:r>
              <a:rPr lang="ar-IQ" dirty="0"/>
              <a:t> وترى هورني ان السلوك الشاذ لدى الفرد يسبب له اعراضاً مزعجة في حياتهُ ويسبب له مشاكل نتيجة الاستجابات الانفعالية لها وتحيط به, وترى أن العصاب (هو استجابة انفعالية) موجه لمكونات الشخصية الأساسية التي تشمل: الأفكار, المشاعر, الانفعالات, عادات التفكير والإدراك التي يطورها الفرد خلال حياته. وهي الأحداث الوسيطة التي تحدد سلوكه بشكل عام وتحدد الاغراض التي يمكن ان يطورها.</a:t>
            </a:r>
          </a:p>
          <a:p>
            <a:pPr algn="r" rtl="1"/>
            <a:r>
              <a:rPr lang="ar-IQ" dirty="0"/>
              <a:t>   والسلوك الشاذ هو تخلي الفرد على الذات الحقيقية لذات مثالية لمحاولة إثبات الذات الزائفة بدلاً من الذات الانسانية الموجودة والصراع المدمر ينشأ بين الذاتين نتيجة محاولة الفرد الوصول إلى الذات الخالية التي رسمها لنفسهُ من إدراك اللامحدود وتخطيه, ويبدأ بتحويل كل انتباهه لتحقيق الذات المثالية وعندما لا يستطيع تحقيق ذلك يبدأ باحتقار ذاتهُ وتدميرها وهذا الاتجاه الخاطئ يتسبب في كثير من مشكلات الفرد ويتج عنُ السلوك الشاذ.</a:t>
            </a:r>
            <a:endParaRPr lang="en-US" dirty="0"/>
          </a:p>
        </p:txBody>
      </p:sp>
    </p:spTree>
    <p:extLst>
      <p:ext uri="{BB962C8B-B14F-4D97-AF65-F5344CB8AC3E}">
        <p14:creationId xmlns:p14="http://schemas.microsoft.com/office/powerpoint/2010/main" val="1326847997"/>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781256"/>
          </a:xfrm>
        </p:spPr>
        <p:txBody>
          <a:bodyPr>
            <a:normAutofit fontScale="85000" lnSpcReduction="20000"/>
          </a:bodyPr>
          <a:lstStyle/>
          <a:p>
            <a:pPr algn="r" rtl="1"/>
            <a:r>
              <a:rPr lang="ar-IQ" dirty="0"/>
              <a:t>الصراعات النفسية الداخلية:</a:t>
            </a:r>
          </a:p>
          <a:p>
            <a:pPr algn="r" rtl="1"/>
            <a:r>
              <a:rPr lang="ar-IQ" dirty="0"/>
              <a:t>   اهتمت هورني بمعالجة ظاهرة الصراع لمعرفة طبيعتها وأشكالها, وقالت إن موقف الصراع ملازمة داخلياً لكل انسان وليس للإنسان العصابي وحدهُ, وهي تعتقد بأن الصراعات الشخصية الداخلية لا تدل بحد ذاتها على شذوذ الشخصية المريضة لأن هذه الصراعات تعتبر جزءا مكملاً للحياة البشرية وأن الصراعات الشخصية الداخلية تتوقف على المدينة التي في ظلها يعيش الانسان.</a:t>
            </a:r>
          </a:p>
          <a:p>
            <a:pPr algn="r" rtl="1"/>
            <a:r>
              <a:rPr lang="ar-IQ" dirty="0"/>
              <a:t>   وفي رأيها أن نشوء الصراعات الشخصية الداخلية مرتبطة بشعور الانسان الدائم (بالقلق الأساسي) الناجم على الإحساس بعجز الكائن البشري الي تعارضهُ القوى الطبيعية والاجتماعية.</a:t>
            </a:r>
          </a:p>
          <a:p>
            <a:pPr algn="r" rtl="1"/>
            <a:r>
              <a:rPr lang="ar-IQ" dirty="0"/>
              <a:t>   وتتفق هورني مع فرويد في تعريف القلق (</a:t>
            </a:r>
            <a:r>
              <a:rPr lang="en-US" dirty="0"/>
              <a:t>Anxiety) </a:t>
            </a:r>
            <a:r>
              <a:rPr lang="ar-IQ" dirty="0"/>
              <a:t>والخوف (</a:t>
            </a:r>
            <a:r>
              <a:rPr lang="en-US" dirty="0"/>
              <a:t>Fear) </a:t>
            </a:r>
            <a:r>
              <a:rPr lang="ar-IQ" dirty="0"/>
              <a:t>بأنهُ رد فعل انفعالي للخطر, فالخوف هور رد فعل لخطر معروف وواقعي بينما القلق هو رد فعل لخطر غامض وفي حالة الخوف يكون الخطر خارجياً أما في حالة القلق فيكون الخطر ذاتياً أو متوهماً, وترى هورني أن القلق استجابة انفعالية لخطر يكون موجهاً الى المكونات الاساسية للشخصية, وهنا تتفق مع فرويد في تمييزهُ بين القلق الموضوعي (</a:t>
            </a:r>
            <a:r>
              <a:rPr lang="en-US" dirty="0"/>
              <a:t>Anxiety Objective) </a:t>
            </a:r>
            <a:r>
              <a:rPr lang="ar-IQ" dirty="0"/>
              <a:t>الذي ينشأ عن أسباب خارجية عن نطاق الذات من حيث عجز الفرد تجاه أخطار العالم الخارجي, والقلق العصابي      ( </a:t>
            </a:r>
            <a:r>
              <a:rPr lang="en-US" dirty="0"/>
              <a:t>Neurotic Anxiety ) </a:t>
            </a:r>
            <a:r>
              <a:rPr lang="ar-IQ" dirty="0"/>
              <a:t>النابع من الذات والذي يرافقهُ شعور بالعجز.</a:t>
            </a:r>
          </a:p>
          <a:p>
            <a:pPr algn="r" rtl="1"/>
            <a:r>
              <a:rPr lang="ar-IQ" dirty="0"/>
              <a:t>   واهتمت هورني بالعامل الذاتي المصاحب للقلق وهي ترى أن العامل الذاتي يتكون من العوامل النفسية الداخلية التي تقوم بخلق الخطر وتعظيمهُ وأن شعور الفرد بالعجز يتوقف على اتجاه الفرد نفسه (ألهيني, 1985).</a:t>
            </a:r>
          </a:p>
          <a:p>
            <a:pPr algn="r" rtl="1"/>
            <a:endParaRPr lang="en-US" dirty="0"/>
          </a:p>
        </p:txBody>
      </p:sp>
    </p:spTree>
    <p:extLst>
      <p:ext uri="{BB962C8B-B14F-4D97-AF65-F5344CB8AC3E}">
        <p14:creationId xmlns:p14="http://schemas.microsoft.com/office/powerpoint/2010/main" val="1178801280"/>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781256"/>
          </a:xfrm>
        </p:spPr>
        <p:txBody>
          <a:bodyPr>
            <a:normAutofit fontScale="92500" lnSpcReduction="10000"/>
          </a:bodyPr>
          <a:lstStyle/>
          <a:p>
            <a:pPr algn="r" rtl="1"/>
            <a:r>
              <a:rPr lang="ar-IQ" dirty="0"/>
              <a:t>مفهوم الصراع الاساسي:</a:t>
            </a:r>
          </a:p>
          <a:p>
            <a:pPr algn="r" rtl="1"/>
            <a:r>
              <a:rPr lang="ar-IQ" dirty="0"/>
              <a:t>كان فرويد أول من أشار إلى وجود صراع أساسي عند الشخصية يتكون أساس غريزي, وترى هورني أن تعرض الفرد إلى ما يهدده شعوره بالأمن ينشئ بنفسه صراعاً وتضطرب مكونات نفسهُ نتيجة المخاوف التي يتعرض لها فهي لا تقصر أسباب الصراع على أنها غريزية وإنما تربطها بالحاجة إلى الأمن من حيث إن الشخصية وحدة متكاملة تعيش في عالم عدواني, ومن هنا اهتمت هورني بالدوافع العدوانية (</a:t>
            </a:r>
            <a:r>
              <a:rPr lang="en-US" dirty="0"/>
              <a:t>Aggresses) </a:t>
            </a:r>
            <a:r>
              <a:rPr lang="ar-IQ" dirty="0"/>
              <a:t>أكثر من اهتماماتها بالدوافع الجنسية.</a:t>
            </a:r>
          </a:p>
          <a:p>
            <a:pPr algn="r" rtl="1"/>
            <a:r>
              <a:rPr lang="ar-IQ" dirty="0"/>
              <a:t>   ورأت أن شدة الدوافع العدوانية هي أكثر إثارة للقلق فخوف الفرد من توجيه عدوانه إلى الأشخاص الذين يحيطون به ويعتمد عليهم سيؤدي إلى قطع علاقتهم به وهي حالة سيعاني منها. وتفسر هورني مصدر القلق الاساسي الذي يؤدي الى العصاب كالتالي:</a:t>
            </a:r>
          </a:p>
          <a:p>
            <a:pPr algn="r" rtl="1"/>
            <a:r>
              <a:rPr lang="ar-IQ" dirty="0"/>
              <a:t>    إن قلق الطفل الأساسي هو شعوره بفقدان الحب والعطف في المرحلة الاولى من حياتهُ ولذلك فهو يميل الى اظهار الكره والعداء نحو والديه ونحو الاشخاص الاخرين ولما كان الطفل يعتمد على والديه فهو لا يستطيع اظهار دوافع العدوان الموجهة نحوهما, مما يؤدي الى القلق فالشعور يؤدي الى شعور الطفل بالعجز وعدم القدرة على الدفاع.</a:t>
            </a:r>
          </a:p>
          <a:p>
            <a:pPr algn="r" rtl="1"/>
            <a:endParaRPr lang="en-US" dirty="0"/>
          </a:p>
        </p:txBody>
      </p:sp>
    </p:spTree>
    <p:extLst>
      <p:ext uri="{BB962C8B-B14F-4D97-AF65-F5344CB8AC3E}">
        <p14:creationId xmlns:p14="http://schemas.microsoft.com/office/powerpoint/2010/main" val="35264849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781256"/>
          </a:xfrm>
        </p:spPr>
        <p:txBody>
          <a:bodyPr>
            <a:normAutofit/>
          </a:bodyPr>
          <a:lstStyle/>
          <a:p>
            <a:pPr algn="r" rtl="1"/>
            <a:r>
              <a:rPr lang="ar-IQ" dirty="0"/>
              <a:t> تفسر هورني الشعور بالعجز بأنهُ: عبارة عن كبت الرغبة العدوانية التي تفقد الفرد القدرة على الدفاع على النفس وتؤدي به الى الخضوع والطاعة واظهار المودة تجاه الاخرين بقصد التكيف, والشعور بعدم القدرة على الدفاع مع الخوف من العقاب من أهم العوامل التي تفسر شعور الفرد بالعجز أمام عالم معاد.</a:t>
            </a:r>
          </a:p>
          <a:p>
            <a:pPr algn="r" rtl="1"/>
            <a:r>
              <a:rPr lang="ar-IQ" dirty="0"/>
              <a:t>   وترى هورني ان الصراع الاساسي لا يكون بين الدوافع الغريزية ومعايير المجتمع (كما يقول فرويد) بل ينشأ بسبب فقدان الفرد للرغبة الحقيقة التي تعبر عن دوافعهُ الذاتية أي بسبب تجزئة الرغبات وتعارضها فهي ترى ان التشابه في الثقافات والظروف الاجتماعية هو الذي يؤدي الى التشابه في انواع الصراع التي تظهر لدى الفرد وان حل هذا الصراع يكون بالبحث عن مشكلات الفرد التي تتعلق بنواح شخصية.</a:t>
            </a:r>
            <a:endParaRPr lang="en-US" dirty="0"/>
          </a:p>
        </p:txBody>
      </p:sp>
    </p:spTree>
    <p:extLst>
      <p:ext uri="{BB962C8B-B14F-4D97-AF65-F5344CB8AC3E}">
        <p14:creationId xmlns:p14="http://schemas.microsoft.com/office/powerpoint/2010/main" val="1799835676"/>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781256"/>
          </a:xfrm>
        </p:spPr>
        <p:txBody>
          <a:bodyPr>
            <a:normAutofit/>
          </a:bodyPr>
          <a:lstStyle/>
          <a:p>
            <a:pPr algn="r" rtl="1"/>
            <a:r>
              <a:rPr lang="ar-IQ" dirty="0"/>
              <a:t>اساليب التوافق مع القلق الاساسي:</a:t>
            </a:r>
          </a:p>
          <a:p>
            <a:pPr algn="r" rtl="1"/>
            <a:r>
              <a:rPr lang="ar-IQ" dirty="0"/>
              <a:t>   يثير القلق الاساسي مشاعر ضعف الحيلة والخوف, ولذلك فان الشخص الذي يشعر بهذا القلق ينبغي ان يجد طرقاً لإبقائهُ عند الحد الادنى, ولذا حددت هورني عشر استراتيجيات لإنقاص القلق الأساسي إلى حده الادنى واسمتها الاتجاهات العصابية او الحالات العصابية, وترى هورني ان الشخص السوي في الحقيقة لديه جميع هذه الحاجات او كثير منها وهو يسعى لإشباعها اي أنهُ حين تنشأ حالته الى الاعجاب الشخصي فإنه يعمل على ارضائها وهكذا, اما الشخص العصابي فلا ينتقل بسهولة من حاجة ال اخرى مع تغير الظروف وانما يميل للتركيز على احدى الحاجات واستبعاد الأخرى أي ان العصابي يجعل احدى هذه الحاجات نقطة مركزية في حياته, وهو يختلف على الشخص السوي من حيث ان مدخلهُ لإشباع إحدى هذه الحاجات لا يتناسب مع متطلبات الواقع وانما يكون مبالغاً فيها وتكون عادة غير مناسبة من حيث الشدة, وحين تمضي الحاجة بغير إشباع فإنها تثير قلقاً شديداً.</a:t>
            </a:r>
          </a:p>
          <a:p>
            <a:pPr algn="r" rtl="1"/>
            <a:endParaRPr lang="en-US" dirty="0"/>
          </a:p>
        </p:txBody>
      </p:sp>
    </p:spTree>
    <p:extLst>
      <p:ext uri="{BB962C8B-B14F-4D97-AF65-F5344CB8AC3E}">
        <p14:creationId xmlns:p14="http://schemas.microsoft.com/office/powerpoint/2010/main" val="2043498560"/>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781256"/>
          </a:xfrm>
        </p:spPr>
        <p:txBody>
          <a:bodyPr>
            <a:normAutofit fontScale="77500" lnSpcReduction="20000"/>
          </a:bodyPr>
          <a:lstStyle/>
          <a:p>
            <a:pPr algn="r" rtl="1"/>
            <a:r>
              <a:rPr lang="ar-IQ" dirty="0"/>
              <a:t>وفيما يلي عرض للحاجات العشرة أو الاتجاهات العصابية:</a:t>
            </a:r>
          </a:p>
          <a:p>
            <a:pPr algn="r" rtl="1"/>
            <a:r>
              <a:rPr lang="ar-IQ" dirty="0"/>
              <a:t>1)	الحاجة العصابية لشريك يسير حياته: مثل هذا الشخص يعيش لكي يحبهُ الآخرون ويعجبون به.</a:t>
            </a:r>
          </a:p>
          <a:p>
            <a:pPr algn="r" rtl="1"/>
            <a:r>
              <a:rPr lang="ar-IQ" dirty="0"/>
              <a:t>2)	الحاجة العصابية لأن يعيش الفرد حياته داخل حدود ضيقة: مثل هذا الشخص محافظ جداً ويتجنب الهزيمة بمحاولته تحقيق القليل.</a:t>
            </a:r>
          </a:p>
          <a:p>
            <a:pPr algn="r" rtl="1"/>
            <a:r>
              <a:rPr lang="ar-IQ" dirty="0"/>
              <a:t>3)	الحاجة العصابية للقوة: هذا الشخص يمجد القوي ويحتقر الضعيف.</a:t>
            </a:r>
          </a:p>
          <a:p>
            <a:pPr algn="r" rtl="1"/>
            <a:r>
              <a:rPr lang="ar-IQ" dirty="0"/>
              <a:t>4)	الحاجة العصابية إلى استغلال الآخرين: هذا الشخص يفزع من استغلال الاخرين له, اما افادته من الاخرين فلا تستحق التفكير.</a:t>
            </a:r>
          </a:p>
          <a:p>
            <a:pPr algn="r" rtl="1"/>
            <a:r>
              <a:rPr lang="ar-IQ" dirty="0"/>
              <a:t>5)	الحاجة العصابية الى التقدير الاجتماعي: هذا الشخص يعيش لكي يقدر, والهدف الأعلى له هو تحقيق الشهرة كأن يهتم بظهور اسمهُ في الصحف.</a:t>
            </a:r>
          </a:p>
          <a:p>
            <a:pPr algn="r" rtl="1"/>
            <a:r>
              <a:rPr lang="ar-IQ" dirty="0"/>
              <a:t>6)	الحاجة العصابية الى الاعجاب الشخصي: يعيش هذا الشخص </a:t>
            </a:r>
            <a:r>
              <a:rPr lang="ar-IQ" dirty="0" err="1"/>
              <a:t>ليثنى</a:t>
            </a:r>
            <a:r>
              <a:rPr lang="ar-IQ" dirty="0"/>
              <a:t> عليه ويمتدح ويتملق, ان هذا الشخص يريد من الاخرين ان يروه وفقاً للصورة المثالية التي لديه عن نفسهُ.</a:t>
            </a:r>
          </a:p>
          <a:p>
            <a:pPr algn="r" rtl="1"/>
            <a:r>
              <a:rPr lang="ar-IQ" dirty="0"/>
              <a:t>7)	الحاجة العصابية الى الطموح والانجاز الشخصي: لدى هذا الشخص ميل شديد للشهرة والغنى وأن يصبح مهماً بغض النظر عن النتائج.</a:t>
            </a:r>
          </a:p>
          <a:p>
            <a:pPr algn="r" rtl="1"/>
            <a:r>
              <a:rPr lang="ar-IQ" dirty="0"/>
              <a:t>8)	الحاجة العصابية الى الاكتفاء الذاتي والاستقلال: هذا الشخص يبذل جهداً كبيراً كي يتجنب الالتزام إزاء أي فرد, ولا يريد أن يربط بأي شيء او اي فرد.</a:t>
            </a:r>
          </a:p>
          <a:p>
            <a:pPr algn="r" rtl="1"/>
            <a:r>
              <a:rPr lang="ar-IQ" dirty="0"/>
              <a:t>9)	الحاجة العصابية الى الكمال وعدم التعرض للهجوم: هذا الشخص ان يكون خالياً من العيوب بسبب حساسيته الشديدة للنقد (ليبين, 1981)</a:t>
            </a:r>
          </a:p>
          <a:p>
            <a:pPr algn="r" rtl="1"/>
            <a:endParaRPr lang="en-US" dirty="0"/>
          </a:p>
        </p:txBody>
      </p:sp>
    </p:spTree>
    <p:extLst>
      <p:ext uri="{BB962C8B-B14F-4D97-AF65-F5344CB8AC3E}">
        <p14:creationId xmlns:p14="http://schemas.microsoft.com/office/powerpoint/2010/main" val="27354231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781256"/>
          </a:xfrm>
        </p:spPr>
        <p:txBody>
          <a:bodyPr>
            <a:normAutofit fontScale="92500" lnSpcReduction="10000"/>
          </a:bodyPr>
          <a:lstStyle/>
          <a:p>
            <a:pPr algn="r" rtl="1"/>
            <a:r>
              <a:rPr lang="ar-IQ" dirty="0"/>
              <a:t>وتلخص هورني الاتجاهات العصابية العشر في ثلاث فئات, هي:</a:t>
            </a:r>
          </a:p>
          <a:p>
            <a:pPr algn="r" rtl="1"/>
            <a:r>
              <a:rPr lang="ar-IQ" dirty="0"/>
              <a:t>1)	التحرك نحو الناس: وهذا النمط يشتمل على التعاطف والاستحسان, ويحتاج ان يكون محبوباً من قبل الاخرين ومطلوباً ومرغوباً فيه, وان يشعر ان الاخرين يتقبلونه ورحبون به, ويوافقون عليه ويقدرونه ويحتاجونه وان له اهمية عندهم</a:t>
            </a:r>
          </a:p>
          <a:p>
            <a:pPr algn="r" rtl="1"/>
            <a:r>
              <a:rPr lang="ar-IQ" dirty="0"/>
              <a:t>2)	التحرك ضد الناس: هذا الشخص يميل لاستغلال الاخرين والشهرة وللإنجاز الشخصي, وهو نمط عدائي فإذا توفرت له السلطة او القوة فيوف يستغلها في الحاق الاذى بالآخرين. وهو  ينظر الى كل موقف وكل علاقة من زاوية فائدته له, سواء اكانت هذه الفائدة مالاً أو شهرة او افكاراً.</a:t>
            </a:r>
          </a:p>
          <a:p>
            <a:pPr algn="r" rtl="1"/>
            <a:r>
              <a:rPr lang="ar-IQ"/>
              <a:t>3)	التحرك بعيداً عن الناس: ويشمل هذا النمط الاكتفاء الذاتي والاستقلال والكمال وعدم التعرض للهجوم, وتسمي هورني هذا النمط بالمنعزل, ويبدو أنه يحدث نفسه قائلاً: اذا انسحبت فان شيئاً لا يمكن ان يؤذيني, وهؤلاء الافراد مصممون على ألا ينغمسوا انفعالياً مع الاخرين بأية طريقة سواء أكان ذلك في الحب أو العراك, في التعاون أو في التنافس, أنهم يحيطون انفسهم بنوع من الدوائر السحرية التي تحول دون اختراق أي فرد.</a:t>
            </a:r>
          </a:p>
          <a:p>
            <a:pPr algn="r" rtl="1"/>
            <a:endParaRPr lang="en-US" dirty="0"/>
          </a:p>
        </p:txBody>
      </p:sp>
    </p:spTree>
    <p:extLst>
      <p:ext uri="{BB962C8B-B14F-4D97-AF65-F5344CB8AC3E}">
        <p14:creationId xmlns:p14="http://schemas.microsoft.com/office/powerpoint/2010/main" val="204915828"/>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Low" rtl="1">
              <a:buNone/>
            </a:pPr>
            <a:r>
              <a:rPr lang="ar-IQ" sz="2400" dirty="0"/>
              <a:t>التحليل النفسي الاجتماعي: العلاقات الأسرية والحب الوالدي</a:t>
            </a:r>
          </a:p>
          <a:p>
            <a:pPr marL="0" indent="0" algn="justLow" rtl="1">
              <a:buNone/>
            </a:pPr>
            <a:r>
              <a:rPr lang="ar-IQ" sz="2400" dirty="0"/>
              <a:t>    ولدت كارين هورني في هامبورج عام 1885م لأب نرويجي وأم هولندية, كانت في أسرة ذات مستوى اقتصادي واجتماعي جيد ومستقرة, مارست هورني التحليل النفسي في البدايات الأولى لحركة التحليل النفسي, وشعرت منذ البداية في حياتها المهنية أن الرجال لم يفهموا المرأة على النحو الصحيح.</a:t>
            </a:r>
          </a:p>
          <a:p>
            <a:pPr marL="0" indent="0" algn="justLow" rtl="1">
              <a:buNone/>
            </a:pPr>
            <a:r>
              <a:rPr lang="ar-IQ" sz="2400" dirty="0"/>
              <a:t>    دربت هورني وفقاً للتقاليد </a:t>
            </a:r>
            <a:r>
              <a:rPr lang="ar-IQ" sz="2400" dirty="0" err="1"/>
              <a:t>الفرويدية</a:t>
            </a:r>
            <a:r>
              <a:rPr lang="ar-IQ" sz="2400" dirty="0"/>
              <a:t> ومع ذلك فقد وجدت بمضي الوقت أنه من الصعب تطبيق أفكار فرويد في عملها فاختلفت معه في عقدة أوديب وفي تقسيم العقل, ورأت أن خبرات الناس تختلف من بلد إلى اخر ومن زمن إلى آخر وكذلك إلى ما يواجهون من مشكلات, أهتمت هورني بالجوانب العصابية في سلوك الانسان, واستهدفت نظريتها تفسير السلوك العصابي, ولقد اتفقت مع فرويد في الحتمية النفسية, الدوافع اللاشعورية, الحوافز الانفعالية (الانسان حيوان غير عقلاني) حيال الأنا الدفاعية, الأساليب العلاجية.</a:t>
            </a:r>
          </a:p>
          <a:p>
            <a:pPr marL="0" indent="0" algn="justLow" rtl="1">
              <a:buNone/>
            </a:pPr>
            <a:endParaRPr lang="ar-IQ" sz="2400" dirty="0">
              <a:solidFill>
                <a:schemeClr val="tx1"/>
              </a:solidFill>
            </a:endParaRPr>
          </a:p>
        </p:txBody>
      </p:sp>
    </p:spTree>
    <p:extLst>
      <p:ext uri="{BB962C8B-B14F-4D97-AF65-F5344CB8AC3E}">
        <p14:creationId xmlns:p14="http://schemas.microsoft.com/office/powerpoint/2010/main" val="3163115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 rtl="1">
              <a:buNone/>
            </a:pPr>
            <a:r>
              <a:rPr lang="ar-IQ" sz="2000" dirty="0"/>
              <a:t> وفي حياتها العملية في مجال التحليل النفسي رأت أن </a:t>
            </a:r>
            <a:r>
              <a:rPr lang="ar-IQ" sz="2000" dirty="0" err="1"/>
              <a:t>الفرويدية</a:t>
            </a:r>
            <a:r>
              <a:rPr lang="ar-IQ" sz="2000" dirty="0"/>
              <a:t> التقليدية فشلت في علاج بعض الحالات, ورأت أيضاً الاختلافات في وجهات نظر فرويد وأن فرضياته تفتقر للتجربة ولهذا ومع مرور الوقت أعربت عن رغبتها بإعادة تقييم نظرية فرويد. وفي عام (1932) دعاها مدير معهد التحليل النفسي للعمل معهُ في شيكاغو ثم اختلفت الرأي مع هيئة المعهد وتوجهت للعمل بمعهد التحليل النفسي في نيويورك (1934) كأحد اعضاء الهيئة التدريسية ثم اصبحت عميدة لهذا المعهد حتى وفاتها سنة (1952) (ليبين 1981).</a:t>
            </a:r>
          </a:p>
          <a:p>
            <a:pPr marL="0" indent="0" algn="just" rtl="1">
              <a:buNone/>
            </a:pPr>
            <a:r>
              <a:rPr lang="ar-IQ" sz="2000" dirty="0"/>
              <a:t>    وفي معهد التحليل النفسي بنيويورك نشرت مؤلفاتها وهي (الشخصية العصابية في أيامنا) عام (1937) وأشارت الى اهمية الثقافة في نشوء العصاب.</a:t>
            </a:r>
          </a:p>
          <a:p>
            <a:pPr marL="0" indent="0" algn="just" rtl="1">
              <a:buNone/>
            </a:pPr>
            <a:r>
              <a:rPr lang="ar-IQ" sz="2000" dirty="0"/>
              <a:t>    وفي مؤلفها (طرق جديدة في التحليل النفسي) (1939) تناولت آراء فرويد – وخاصة نظريته في </a:t>
            </a:r>
            <a:r>
              <a:rPr lang="ar-IQ" sz="2000" dirty="0" err="1"/>
              <a:t>الليبدو</a:t>
            </a:r>
            <a:r>
              <a:rPr lang="ar-IQ" sz="2000" dirty="0"/>
              <a:t> وقالت إن الانسان وحدة واحدة وأكدت على أهمية العوامل البيئية في تكوين الشخصية, وأيضاً أوضحت موقفها من مفاهيم فرويد حيث تحدث عن السلوك العصابي وخطوات العلاج وأهدافه واساليبه ومن هنا اختلفت مع فرويد.</a:t>
            </a:r>
          </a:p>
          <a:p>
            <a:pPr marL="0" indent="0" algn="just" rtl="1">
              <a:buNone/>
            </a:pPr>
            <a:endParaRPr lang="ar-IQ" sz="2000" dirty="0"/>
          </a:p>
          <a:p>
            <a:pPr marL="0" indent="0" algn="just" rtl="1">
              <a:buNone/>
            </a:pPr>
            <a:r>
              <a:rPr lang="ar-IQ" sz="2000" dirty="0"/>
              <a:t>    وفي مؤلفها (التحليل الذاتي) (1942) نشرت آراءها في التحليل النفسي وبينت أن أهداف التحليل النفسي: تغيير وتحسين الانسان لنفسهُ طالما عاش على قيد الحياة ومن مؤلفها الرابع (صراعاتنا الداخلية) (1945) ظهرت هورني هنا بنظرية مميزة عن فرويد حيث تحدثت عن الاتجاهات العصبية ودورها في خلق الصراع الداخلي لدى الفرد.</a:t>
            </a:r>
            <a:endParaRPr lang="ar-IQ" sz="2000" dirty="0">
              <a:solidFill>
                <a:schemeClr val="tx1"/>
              </a:solidFill>
            </a:endParaRPr>
          </a:p>
        </p:txBody>
      </p:sp>
    </p:spTree>
    <p:extLst>
      <p:ext uri="{BB962C8B-B14F-4D97-AF65-F5344CB8AC3E}">
        <p14:creationId xmlns:p14="http://schemas.microsoft.com/office/powerpoint/2010/main" val="1967784549"/>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r" rtl="1">
              <a:buNone/>
            </a:pPr>
            <a:r>
              <a:rPr lang="ar-IQ" sz="2000" dirty="0"/>
              <a:t>المقدمة:</a:t>
            </a:r>
          </a:p>
          <a:p>
            <a:pPr marL="0" indent="0" algn="r" rtl="1">
              <a:buNone/>
            </a:pPr>
            <a:r>
              <a:rPr lang="ar-IQ" sz="2000" dirty="0"/>
              <a:t>    وضع </a:t>
            </a:r>
            <a:r>
              <a:rPr lang="ar-IQ" sz="2000" dirty="0" err="1"/>
              <a:t>الفرويديون</a:t>
            </a:r>
            <a:r>
              <a:rPr lang="ar-IQ" sz="2000" dirty="0"/>
              <a:t> الجدد نظرية فرويد في شكل جديد لتبدو أكثر نفعاً وجمالاً عن طريق إلغاء بعض المسلمات النظرية المثيرة للشكوك وإدخال أخرى, والهدف لا يتعدى تقديم برهان أقوى حجة وأكثر اقتناعاً لتأكيد صحة نظريات التحليل النفسي, للمساعدة في انتشارها القديم والحديث, وقام </a:t>
            </a:r>
            <a:r>
              <a:rPr lang="ar-IQ" sz="2000" dirty="0" err="1"/>
              <a:t>الفرويديون</a:t>
            </a:r>
            <a:r>
              <a:rPr lang="ar-IQ" sz="2000" dirty="0"/>
              <a:t> الجدد بصياغة نظرية الاتجاه الجديد المتطور من علوم اجتماعية وثقافية لها تأثير في نمو الشخصية.</a:t>
            </a:r>
          </a:p>
          <a:p>
            <a:pPr marL="0" indent="0" algn="r" rtl="1">
              <a:buNone/>
            </a:pPr>
            <a:r>
              <a:rPr lang="ar-IQ" sz="2000" dirty="0"/>
              <a:t>    كانت هورني تظهر رفضها للكثير من فرضيات فرويد المثيرة للشكوك وتعبر عن عدم موافقتها على التعميمات الفلسفية المتصلة بفهم جوهر نشاط الشخصية النفسي الداخلي, وتبين ما للعوامل الاجتماعية من آثار في تكوين طباع الإنسان والسلوك </a:t>
            </a:r>
            <a:r>
              <a:rPr lang="ar-IQ" sz="2000" dirty="0" err="1"/>
              <a:t>الدافعي</a:t>
            </a:r>
            <a:r>
              <a:rPr lang="ar-IQ" sz="2000" dirty="0"/>
              <a:t> للفرد والبنية الداخلية للكائن البشري والصلات المتبادلة بين الإنسان والحضارة وبين الشخصية والمجتمع.</a:t>
            </a:r>
          </a:p>
          <a:p>
            <a:pPr marL="0" indent="0" algn="r" rtl="1">
              <a:buNone/>
            </a:pPr>
            <a:r>
              <a:rPr lang="ar-IQ" sz="2000" dirty="0"/>
              <a:t>    وأيا كانت </a:t>
            </a:r>
            <a:r>
              <a:rPr lang="ar-IQ" sz="2000" dirty="0" err="1"/>
              <a:t>الفرويدية</a:t>
            </a:r>
            <a:r>
              <a:rPr lang="ar-IQ" sz="2000" dirty="0"/>
              <a:t> فهدفها: تحقيق حفز وإيقاظ وعي الشخصية الذاتي والتخلص من الاختلال الداخلي لبناء الفرد ومن ثم المجتمع الانساني السوي.</a:t>
            </a:r>
          </a:p>
          <a:p>
            <a:pPr marL="0" indent="0" algn="r" rtl="1">
              <a:buNone/>
            </a:pPr>
            <a:r>
              <a:rPr lang="ar-IQ" sz="2000" dirty="0"/>
              <a:t>    أكدت هورني على أهمية خبرة الطفولة المبكرة في نمو الشخصية, ولكنها لم تقبل ما ذهب إليه فرويد من أفكار عن مراحل النمو النفسي الجنسي, وكانت ترى أن كل طفل يعتمد في الحقيقة على الوالدين وعاجز بالنسبة لهما في سنواته الأولى, إلا ان هذه الحاجة لا تخلق بالضرورة مشكلة نفسية, وترى أنه في الطفولة يمكن أن يحدث أمران:</a:t>
            </a:r>
          </a:p>
          <a:p>
            <a:pPr marL="0" indent="0" algn="r" rtl="1">
              <a:buNone/>
            </a:pPr>
            <a:endParaRPr lang="ar-IQ" sz="2000" dirty="0">
              <a:solidFill>
                <a:schemeClr val="tx1"/>
              </a:solidFill>
            </a:endParaRPr>
          </a:p>
        </p:txBody>
      </p:sp>
    </p:spTree>
    <p:extLst>
      <p:ext uri="{BB962C8B-B14F-4D97-AF65-F5344CB8AC3E}">
        <p14:creationId xmlns:p14="http://schemas.microsoft.com/office/powerpoint/2010/main" val="658469924"/>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r" rtl="1">
              <a:buNone/>
            </a:pPr>
            <a:r>
              <a:rPr lang="ar-IQ" sz="2000" dirty="0" smtClean="0"/>
              <a:t>أ- </a:t>
            </a:r>
            <a:r>
              <a:rPr lang="ar-IQ" sz="2000" dirty="0"/>
              <a:t>أن يبدي الوالدان عطفاً حقيقياً ودفئاً نحو الطفل وبالتالي يشبعان حاجتهُ للأمن.</a:t>
            </a:r>
          </a:p>
          <a:p>
            <a:pPr marL="0" indent="0" algn="r" rtl="1">
              <a:buNone/>
            </a:pPr>
            <a:r>
              <a:rPr lang="ar-IQ" sz="2000" dirty="0"/>
              <a:t>ب- أن يبدي الوالدان عدم مبالاة وعداء بل وحتى كراهية نحو الطفل, وبالتالي يحبطان حاجتهُ للأمن. </a:t>
            </a:r>
          </a:p>
          <a:p>
            <a:pPr marL="0" indent="0" algn="r" rtl="1">
              <a:buNone/>
            </a:pPr>
            <a:endParaRPr lang="ar-IQ" sz="2000" dirty="0"/>
          </a:p>
          <a:p>
            <a:pPr marL="0" indent="0" algn="r" rtl="1">
              <a:buNone/>
            </a:pPr>
            <a:r>
              <a:rPr lang="ar-IQ" sz="2000" dirty="0"/>
              <a:t>    والظروف الأولى تؤدي الى النمو السوي بينما تؤدي الظروف الثانية إلى نمو عصابي, وتطلق هورني على سلوك الوالدان الذي يقلل من شعور الطفل بالأمن الشر الأساسي (</a:t>
            </a:r>
            <a:r>
              <a:rPr lang="en-US" sz="2000" dirty="0"/>
              <a:t>Basic Evil) </a:t>
            </a:r>
            <a:r>
              <a:rPr lang="ar-IQ" sz="2000" dirty="0"/>
              <a:t>ومن أمثلتهُ: عدم الاهتمام بالطفل, ونبذهُ, ومعاداتهُ, وتفضيل إخوتهُ عليه وعقابه ظلماً والسخرية منهُ وإذلاله والذبذب في السلوك إزاءهُ وعدم الوفاء له بالوعود وعزلهُ عن الاخرين.</a:t>
            </a:r>
          </a:p>
          <a:p>
            <a:pPr marL="0" indent="0" algn="r" rtl="1">
              <a:buNone/>
            </a:pPr>
            <a:r>
              <a:rPr lang="ar-IQ" sz="2000" dirty="0"/>
              <a:t>المفاهيم المميزة لنظرية العصاب</a:t>
            </a:r>
          </a:p>
          <a:p>
            <a:pPr marL="0" indent="0" algn="r" rtl="1">
              <a:buNone/>
            </a:pPr>
            <a:r>
              <a:rPr lang="ar-IQ" sz="2000" dirty="0"/>
              <a:t>    اهتمت هورني بالعوامل الثقافية والاجتماعية ومالها من تأثير على تطور الإنسان وعلى نشاطهُ الحيوي وأكدت أن سلوكيات البشر متعلمة من خلال البيئة الثقافية والاجتماعية.</a:t>
            </a:r>
          </a:p>
          <a:p>
            <a:pPr marL="0" indent="0" algn="r" rtl="1">
              <a:buNone/>
            </a:pPr>
            <a:r>
              <a:rPr lang="ar-IQ" sz="2000" dirty="0"/>
              <a:t>    وتوصلت لقناعة بأن تفسير النشاط البشري يجدر البحث عنهُ في اختلاف الثقافات والظروف الاجتماعية لحياة الناس, وهذه القناعة شكلت لديها تغييرا في أبحاثها الإكلينيكية على التربية الأوربية والأمريكية, وأيضا بتأثير اطلاعها على الابحاث والدراسات البشرية, وذلك مكنها من أن تعيد النظر بحزم الى نظرية فرويد وتنبذ الحتمية البيولوجية وتوسع الآفاق لتطور التحليل النفسي ذي النزعة الثقافية والاجتماعية وكذلك تضع نظرتها في الصراع الداخلي عند الإنسان والتحقيق الذاتي لقوى الفرد الجوهرية (عباس, 1982).</a:t>
            </a:r>
          </a:p>
          <a:p>
            <a:pPr marL="0" indent="0" algn="r" rtl="1">
              <a:buNone/>
            </a:pPr>
            <a:endParaRPr lang="ar-IQ" sz="2000" dirty="0">
              <a:solidFill>
                <a:schemeClr val="tx1"/>
              </a:solidFill>
            </a:endParaRPr>
          </a:p>
        </p:txBody>
      </p:sp>
    </p:spTree>
    <p:extLst>
      <p:ext uri="{BB962C8B-B14F-4D97-AF65-F5344CB8AC3E}">
        <p14:creationId xmlns:p14="http://schemas.microsoft.com/office/powerpoint/2010/main" val="238514069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781256"/>
          </a:xfrm>
        </p:spPr>
        <p:txBody>
          <a:bodyPr>
            <a:normAutofit lnSpcReduction="10000"/>
          </a:bodyPr>
          <a:lstStyle/>
          <a:p>
            <a:pPr algn="r" rtl="1"/>
            <a:r>
              <a:rPr lang="ar-IQ" dirty="0"/>
              <a:t>النظرة الى السلوك الانساني:</a:t>
            </a:r>
          </a:p>
          <a:p>
            <a:pPr algn="r" rtl="1"/>
            <a:r>
              <a:rPr lang="ar-IQ" dirty="0"/>
              <a:t>    أكدت هورني على ان السلوك الانساني ما هو الا أنماط منظمة من الاستجابات بأشكال غير مترابطة ومكتسبة من علاقات الناس مع الاخرين, وأكدت على خصوصية العلاقات بين الافراد وان هذه العلاقات متداخلة في القيم والمشاعر والادراكات والأهداف.</a:t>
            </a:r>
          </a:p>
          <a:p>
            <a:pPr algn="r" rtl="1"/>
            <a:r>
              <a:rPr lang="ar-IQ" dirty="0"/>
              <a:t>    واشارات إلى انه يجب دراسة سلوك الفرد في الوقت الراهن بجميع خصائص الذات ونزعاتها في الحال السلبية والعصابية. وهنا لا تنفى هورني دراسة السلوك العصابي بالاعتماد على مرحلة طفولة الفرد (المحددات التاريخية), التي أشار إليها فرويد.</a:t>
            </a:r>
          </a:p>
          <a:p>
            <a:pPr algn="r" rtl="1"/>
            <a:r>
              <a:rPr lang="ar-IQ" dirty="0"/>
              <a:t>    وتسعى هورني في نظريتها الثقافية والاجتماعية إلى بيان أسباب نشوء الصراعات داخل الشخصية وسير هذه الصراعات, وهي تعطي اهتماماً كبيراً لنزعات الفرد وإمكانيته لتحقيقها في الظروف الاجتماعية القائمة. واذا كان فرويد يركز على النزعات النفسية الداخلية فإن هورني تلقي الضوء على الصراع الأساسي للشخصية, وتقول إن بإمكان الفرد أن يقوم بتحليل ذاتهُ ويمكن أن تكون هذه الطريقة ذات فائدة ونفع.</a:t>
            </a:r>
          </a:p>
          <a:p>
            <a:pPr algn="r" rtl="1"/>
            <a:endParaRPr lang="en-US" dirty="0"/>
          </a:p>
        </p:txBody>
      </p:sp>
    </p:spTree>
    <p:extLst>
      <p:ext uri="{BB962C8B-B14F-4D97-AF65-F5344CB8AC3E}">
        <p14:creationId xmlns:p14="http://schemas.microsoft.com/office/powerpoint/2010/main" val="294301701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781256"/>
          </a:xfrm>
        </p:spPr>
        <p:txBody>
          <a:bodyPr>
            <a:normAutofit fontScale="92500" lnSpcReduction="10000"/>
          </a:bodyPr>
          <a:lstStyle/>
          <a:p>
            <a:pPr algn="r" rtl="1"/>
            <a:r>
              <a:rPr lang="ar-IQ" dirty="0"/>
              <a:t>النظرة الشخصية:</a:t>
            </a:r>
          </a:p>
          <a:p>
            <a:pPr algn="r" rtl="1"/>
            <a:r>
              <a:rPr lang="ar-IQ" dirty="0"/>
              <a:t>    تؤمن هورني بقوة البناءة الخلاقة الملازمة داخليا للإنسان والتي تساعدهُ على تحقيق مواهبه الطبيعية وتحقيق ذاتهُ (</a:t>
            </a:r>
            <a:r>
              <a:rPr lang="en-US" dirty="0"/>
              <a:t>self – Realization), </a:t>
            </a:r>
            <a:r>
              <a:rPr lang="ar-IQ" dirty="0"/>
              <a:t>وأن طبيعته تنزع لتحقيق الذات اي التطور الذاتي لإمكانياته الداخلية, ويشكل ذلك هدفاً لتطور البشر ويحدد اتجاهاتهم الشخصية ويسهل عملهم وأشكال سلوكياتهم.</a:t>
            </a:r>
          </a:p>
          <a:p>
            <a:pPr algn="r" rtl="1"/>
            <a:r>
              <a:rPr lang="ar-IQ" dirty="0"/>
              <a:t>    ومسألة تحقيق الذات في جوهرها تجه من عالم الشخصيات الداخلي إلى وعي الإنسان في محاولة إبراز النواة الاساسية للوجود البشري, والتي تشكل الشخصية وعليها ان تتطور بشكل شامل في عملية تحقيق الذات يكل إمكانياتها الداخلية الكامنة. (ليبين 1981) وتبين هورني تفسيرها لبنية الشخصية (الذات) من خلال التشكيلات الداخلية المقسمة كالتالي:</a:t>
            </a:r>
          </a:p>
          <a:p>
            <a:pPr algn="r" rtl="1"/>
            <a:r>
              <a:rPr lang="ar-IQ" dirty="0"/>
              <a:t>1)	الذات الراهنة أو التجريبية: والمقصود بها الشخصية في اللحظة الراهنة من خلال وجودها بكامل خصائصها الجسدية والروحية ونزعات تطورها السلبية والعصابية.</a:t>
            </a:r>
          </a:p>
          <a:p>
            <a:pPr algn="r" rtl="1"/>
            <a:r>
              <a:rPr lang="ar-IQ" dirty="0"/>
              <a:t>2)	الذات المثالية: والمقصود بها ما تكون عليه الشخصية في تخيلها اللاعقلاني أو كما يجب ان تكون عليه الشخصية في تخيلها اللاعقلاني أو كما يجب أن تكون طبقاً لرغبتها العصابية الداخلية</a:t>
            </a:r>
          </a:p>
          <a:p>
            <a:pPr algn="r" rtl="1"/>
            <a:endParaRPr lang="en-US" dirty="0"/>
          </a:p>
        </p:txBody>
      </p:sp>
    </p:spTree>
    <p:extLst>
      <p:ext uri="{BB962C8B-B14F-4D97-AF65-F5344CB8AC3E}">
        <p14:creationId xmlns:p14="http://schemas.microsoft.com/office/powerpoint/2010/main" val="3624124756"/>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781256"/>
          </a:xfrm>
        </p:spPr>
        <p:txBody>
          <a:bodyPr>
            <a:normAutofit/>
          </a:bodyPr>
          <a:lstStyle/>
          <a:p>
            <a:pPr algn="r" rtl="1"/>
            <a:r>
              <a:rPr lang="ar-IQ" dirty="0" smtClean="0"/>
              <a:t>3</a:t>
            </a:r>
            <a:r>
              <a:rPr lang="ar-IQ" dirty="0"/>
              <a:t>)	الذات الحقيقية: وهي القوة الاولية التي يتحقق بفضلها التطور الفردي للإنسان وهي (المركز الشخصي الحي للفرد) أي كل ما يريد الفرد أن يجده في ذاتهُ.</a:t>
            </a:r>
          </a:p>
          <a:p>
            <a:pPr algn="r" rtl="1"/>
            <a:r>
              <a:rPr lang="ar-IQ" dirty="0"/>
              <a:t>    أما الصابيين فالذات الحقيقية عندهم محتملة بعكس الذات المثالية, والتي يستحيل تحقيقها, ونتيجة لوجود قوى بناءة في الذات الحقيقة وهدامة في الذات المثالية, التي ينشأ الصراع, وهذا أساس العصاب في نظرية هورني (عباس, 1982)</a:t>
            </a:r>
          </a:p>
          <a:p>
            <a:pPr algn="r" rtl="1"/>
            <a:r>
              <a:rPr lang="ar-IQ" dirty="0"/>
              <a:t>    وتنظر هورني للفرد على أنه وحدة واحدة ضمن اطار اجتماعي يتأثر ويؤثر بمن حولهُ منذ طفولتهُ وحتى رشدهُ وأن الشخصية متكونة من: حاجات بيولوجية, اجتماعية, انفعالات, قيم, اتجاهات قلق, كبت, صراع, وكل تلك متفقه أو متصارعة وتؤثر في الفرد الي يريد أن يصل لإشباع حاجاتهُ وكلها متعلمة من الثقافة الاجتماعية العائلية. (ليبين, 1981)</a:t>
            </a:r>
          </a:p>
          <a:p>
            <a:pPr algn="r" rtl="1"/>
            <a:endParaRPr lang="en-US" dirty="0"/>
          </a:p>
        </p:txBody>
      </p:sp>
    </p:spTree>
    <p:extLst>
      <p:ext uri="{BB962C8B-B14F-4D97-AF65-F5344CB8AC3E}">
        <p14:creationId xmlns:p14="http://schemas.microsoft.com/office/powerpoint/2010/main" val="3047064038"/>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781256"/>
          </a:xfrm>
        </p:spPr>
        <p:txBody>
          <a:bodyPr>
            <a:normAutofit fontScale="92500" lnSpcReduction="20000"/>
          </a:bodyPr>
          <a:lstStyle/>
          <a:p>
            <a:pPr algn="r" rtl="1"/>
            <a:r>
              <a:rPr lang="ar-IQ" dirty="0"/>
              <a:t>السلوك السوي والسلوك الشاذ:</a:t>
            </a:r>
          </a:p>
          <a:p>
            <a:pPr algn="r" rtl="1"/>
            <a:r>
              <a:rPr lang="ar-IQ" dirty="0"/>
              <a:t>   أهتمت هورني بالبناء الطبيعي (</a:t>
            </a:r>
            <a:r>
              <a:rPr lang="en-US" dirty="0"/>
              <a:t>Character Structure) </a:t>
            </a:r>
            <a:r>
              <a:rPr lang="ar-IQ" dirty="0"/>
              <a:t>الذي يكونهُ الطفل نتيجة خبراته واستجابته التي تزيد من نموه وتهدف لذات أفضل, وأيضاً تهدف إلى تحقيق إمكانيات الإنسان الكامنة فيه بتحقيقه لهذه الذات, وأكدت أن الطفل يولد بتجهيزات فطرية ويتعلم السلوك من بيئتهُ, وأن الطفل يبدأ حياتهُ من نمطين بدائيين هما: الإشباع والأمن وهدف الاشباع الإبقاء على حالة نفسية مشبعة, وهدف الأمن التقليل من الأنماط الانفعالية السلبية للإبقاء على حالة الأمن.</a:t>
            </a:r>
          </a:p>
          <a:p>
            <a:pPr algn="r" rtl="1"/>
            <a:r>
              <a:rPr lang="ar-IQ" dirty="0"/>
              <a:t>   ولكل فرد قدراتهُ الطبيعية التي تنمو وتتطور تحت الظروف البيئية وهذه الظروف هي التي تقرر هل يسير نحو السلوك السوي أم نحو السلوك الشاذ وآمنت عندما يقابل الطفل بالحب والتشجيع والدفء التي تجعلهُ يفهم ذاتهُ ويثق بها وذلك مع غياب السلطة والسيادة والحماية الزائدة واللامبالاة, وأطلقت عليه الاستجابات التبادلية, وهي التي يطورها الفرد منذ طفولته وتصبح معقدة ومتداخلة مع الكبر.</a:t>
            </a:r>
          </a:p>
          <a:p>
            <a:pPr algn="r" rtl="1"/>
            <a:r>
              <a:rPr lang="ar-IQ" dirty="0"/>
              <a:t>   وأكدت أن العوامل الموجودة في البيئة المحيطة التي لها تأثيرها على تسيير الفرد نحو السلوك السوي أو السلوك الشاذ كثيرة وانها تدفع الفرد للنمو الصحيح أو النمو غير الصحيح.</a:t>
            </a:r>
          </a:p>
          <a:p>
            <a:pPr algn="r" rtl="1"/>
            <a:endParaRPr lang="en-US" dirty="0"/>
          </a:p>
        </p:txBody>
      </p:sp>
    </p:spTree>
    <p:extLst>
      <p:ext uri="{BB962C8B-B14F-4D97-AF65-F5344CB8AC3E}">
        <p14:creationId xmlns:p14="http://schemas.microsoft.com/office/powerpoint/2010/main" val="44934729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ورق">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ورق">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178</TotalTime>
  <Words>2104</Words>
  <Application>Microsoft Office PowerPoint</Application>
  <PresentationFormat>عرض على الشاشة (3:4)‏</PresentationFormat>
  <Paragraphs>70</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ورق</vt:lpstr>
      <vt:lpstr>كارين هورني 1885م – 1952م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jabar</cp:lastModifiedBy>
  <cp:revision>38</cp:revision>
  <dcterms:created xsi:type="dcterms:W3CDTF">2018-09-24T14:37:09Z</dcterms:created>
  <dcterms:modified xsi:type="dcterms:W3CDTF">2019-11-16T09:50:06Z</dcterms:modified>
</cp:coreProperties>
</file>